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67"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Ref idx="1002">
        <a:schemeClr val="bg2"/>
      </p:bgRef>
    </p:bg>
    <p:spTree>
      <p:nvGrpSpPr>
        <p:cNvPr id="1" name=""/>
        <p:cNvGrpSpPr/>
        <p:nvPr/>
      </p:nvGrpSpPr>
      <p:grpSpPr>
        <a:xfrm>
          <a:off x="0" y="0"/>
          <a:ext cx="0" cy="0"/>
          <a:chOff x="0" y="0"/>
          <a:chExt cx="0" cy="0"/>
        </a:xfrm>
      </p:grpSpPr>
      <p:sp>
        <p:nvSpPr>
          <p:cNvPr id="9" name="כותרת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17" name="כותרת משנה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30" name="מציין מיקום של תאריך 29"/>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19" name="מציין מיקום של כותרת תחתונה 18"/>
          <p:cNvSpPr>
            <a:spLocks noGrp="1"/>
          </p:cNvSpPr>
          <p:nvPr>
            <p:ph type="ftr" sz="quarter" idx="11"/>
          </p:nvPr>
        </p:nvSpPr>
        <p:spPr/>
        <p:txBody>
          <a:bodyPr/>
          <a:lstStyle/>
          <a:p>
            <a:endParaRPr lang="he-IL"/>
          </a:p>
        </p:txBody>
      </p:sp>
      <p:sp>
        <p:nvSpPr>
          <p:cNvPr id="27" name="מציין מיקום של מספר שקופית 26"/>
          <p:cNvSpPr>
            <a:spLocks noGrp="1"/>
          </p:cNvSpPr>
          <p:nvPr>
            <p:ph type="sldNum" sz="quarter" idx="12"/>
          </p:nvPr>
        </p:nvSpPr>
        <p:spPr/>
        <p:txBody>
          <a:bodyPr/>
          <a:lstStyle/>
          <a:p>
            <a:fld id="{7A1645E1-386B-4E41-BA56-568FA528861A}"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914401"/>
            <a:ext cx="2057400" cy="5211763"/>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914401"/>
            <a:ext cx="6019800" cy="5211763"/>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A1645E1-386B-4E41-BA56-568FA528861A}"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229600" cy="1143000"/>
          </a:xfrm>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229600" cy="1143000"/>
          </a:xfrm>
        </p:spPr>
        <p:txBody>
          <a:bodyPr tIns="45720" anchor="b"/>
          <a:lstStyle>
            <a:lvl1pPr>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A1645E1-386B-4E41-BA56-568FA528861A}"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מלבן עם פינה יחידה חתוכה ומעוגלת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משולש ישר-זווית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כותרת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e-IL" smtClean="0"/>
              <a:t>לחץ כדי לערוך סגנון כותרת של תבנית בסיס</a:t>
            </a:r>
            <a:endParaRPr kumimoji="0" lang="en-US"/>
          </a:p>
        </p:txBody>
      </p:sp>
      <p:sp>
        <p:nvSpPr>
          <p:cNvPr id="4" name="מציין מיקום טקסט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55CF602C-B005-410F-94D1-C0E48877A511}" type="datetimeFigureOut">
              <a:rPr lang="he-IL" smtClean="0"/>
              <a:t>י"ב/כסלו/תשע"ד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a:xfrm>
            <a:off x="8077200" y="6356350"/>
            <a:ext cx="609600" cy="365125"/>
          </a:xfrm>
        </p:spPr>
        <p:txBody>
          <a:bodyPr/>
          <a:lstStyle/>
          <a:p>
            <a:fld id="{7A1645E1-386B-4E41-BA56-568FA528861A}" type="slidenum">
              <a:rPr lang="he-IL" smtClean="0"/>
              <a:t>‹#›</a:t>
            </a:fld>
            <a:endParaRPr lang="he-IL"/>
          </a:p>
        </p:txBody>
      </p:sp>
      <p:sp>
        <p:nvSpPr>
          <p:cNvPr id="3" name="מציין מיקום של תמונה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e-IL" smtClean="0"/>
              <a:t>לחץ על הסמל כדי להוסיף תמונה</a:t>
            </a:r>
            <a:endParaRPr kumimoji="0" lang="en-US" dirty="0"/>
          </a:p>
        </p:txBody>
      </p:sp>
      <p:sp>
        <p:nvSpPr>
          <p:cNvPr id="10" name="צורה חופשית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צורה חופשית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צורה חופשית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צורה חופשית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מציין מיקום של כותרת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e-IL" smtClean="0"/>
              <a:t>לחץ כדי לערוך סגנון כותרת של תבנית בסיס</a:t>
            </a:r>
            <a:endParaRPr kumimoji="0" lang="en-US"/>
          </a:p>
        </p:txBody>
      </p:sp>
      <p:sp>
        <p:nvSpPr>
          <p:cNvPr id="30" name="מציין מיקום טקסט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מציין מיקום של תאריך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CF602C-B005-410F-94D1-C0E48877A511}" type="datetimeFigureOut">
              <a:rPr lang="he-IL" smtClean="0"/>
              <a:t>י"ב/כסלו/תשע"ד</a:t>
            </a:fld>
            <a:endParaRPr lang="he-IL"/>
          </a:p>
        </p:txBody>
      </p:sp>
      <p:sp>
        <p:nvSpPr>
          <p:cNvPr id="22" name="מציין מיקום של כותרת תחתונה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e-IL"/>
          </a:p>
        </p:txBody>
      </p:sp>
      <p:sp>
        <p:nvSpPr>
          <p:cNvPr id="18" name="מציין מיקום של מספר שקופית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1645E1-386B-4E41-BA56-568FA528861A}" type="slidenum">
              <a:rPr lang="he-IL" smtClean="0"/>
              <a:t>‹#›</a:t>
            </a:fld>
            <a:endParaRPr lang="he-IL"/>
          </a:p>
        </p:txBody>
      </p:sp>
      <p:grpSp>
        <p:nvGrpSpPr>
          <p:cNvPr id="2" name="קבוצה 1"/>
          <p:cNvGrpSpPr/>
          <p:nvPr/>
        </p:nvGrpSpPr>
        <p:grpSpPr>
          <a:xfrm>
            <a:off x="-19017" y="202408"/>
            <a:ext cx="9180548" cy="649224"/>
            <a:chOff x="-19045" y="216550"/>
            <a:chExt cx="9180548" cy="649224"/>
          </a:xfrm>
        </p:grpSpPr>
        <p:sp>
          <p:nvSpPr>
            <p:cNvPr id="12" name="צורה חופשית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צורה חופשית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מבחן בגמרא - תשובון</a:t>
            </a:r>
            <a:endParaRPr lang="he-IL" dirty="0"/>
          </a:p>
        </p:txBody>
      </p:sp>
      <p:sp>
        <p:nvSpPr>
          <p:cNvPr id="3" name="כותרת משנה 2"/>
          <p:cNvSpPr>
            <a:spLocks noGrp="1"/>
          </p:cNvSpPr>
          <p:nvPr>
            <p:ph type="subTitle" idx="1"/>
          </p:nvPr>
        </p:nvSpPr>
        <p:spPr/>
        <p:txBody>
          <a:bodyPr/>
          <a:lstStyle/>
          <a:p>
            <a:r>
              <a:rPr lang="he-IL" dirty="0" smtClean="0"/>
              <a:t>משנה ב. </a:t>
            </a:r>
          </a:p>
          <a:p>
            <a:r>
              <a:rPr lang="he-IL" dirty="0" smtClean="0"/>
              <a:t>ד ע"א – ז ע"א</a:t>
            </a:r>
            <a:endParaRPr lang="he-IL"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dirty="0"/>
          </a:p>
        </p:txBody>
      </p:sp>
      <p:sp>
        <p:nvSpPr>
          <p:cNvPr id="3" name="מציין מיקום תוכן 2"/>
          <p:cNvSpPr>
            <a:spLocks noGrp="1"/>
          </p:cNvSpPr>
          <p:nvPr>
            <p:ph idx="1"/>
          </p:nvPr>
        </p:nvSpPr>
        <p:spPr/>
        <p:txBody>
          <a:bodyPr>
            <a:normAutofit fontScale="92500" lnSpcReduction="20000"/>
          </a:bodyPr>
          <a:lstStyle/>
          <a:p>
            <a:pPr>
              <a:buNone/>
            </a:pPr>
            <a:r>
              <a:rPr lang="he-IL" dirty="0" smtClean="0"/>
              <a:t>התשובות לשאלה </a:t>
            </a:r>
            <a:r>
              <a:rPr lang="he-IL" dirty="0" smtClean="0"/>
              <a:t>מדוע מוסכם שמשעה ששית החמץ אסור הן:</a:t>
            </a:r>
            <a:endParaRPr lang="en-US" dirty="0" smtClean="0"/>
          </a:p>
          <a:p>
            <a:r>
              <a:rPr lang="he-IL" dirty="0" smtClean="0"/>
              <a:t>1. </a:t>
            </a:r>
            <a:r>
              <a:rPr lang="he-IL" dirty="0" err="1" smtClean="0"/>
              <a:t>אביי</a:t>
            </a:r>
            <a:r>
              <a:rPr lang="he-IL" dirty="0" smtClean="0"/>
              <a:t> – דורש משני פסוקים. אחרי שנאמר "שבעת ימים שאור לא יימצא בבתיכם" מובן הדבר שהפסוק האומר "אך ביום הראשון תשביתו" – מדבר עוד קודם לשבעת הימים שכבר נאמר שבהן אסור שיהיה אז.</a:t>
            </a:r>
            <a:endParaRPr lang="en-US" dirty="0" smtClean="0"/>
          </a:p>
          <a:p>
            <a:r>
              <a:rPr lang="he-IL" dirty="0" smtClean="0"/>
              <a:t>2. </a:t>
            </a:r>
            <a:r>
              <a:rPr lang="he-IL" dirty="0" err="1" smtClean="0"/>
              <a:t>דבי</a:t>
            </a:r>
            <a:r>
              <a:rPr lang="he-IL" dirty="0" smtClean="0"/>
              <a:t> ר' ישמעאל – אך ביום </a:t>
            </a:r>
            <a:r>
              <a:rPr lang="he-IL" u="sng" dirty="0" smtClean="0"/>
              <a:t>הראשון</a:t>
            </a:r>
            <a:r>
              <a:rPr lang="he-IL" dirty="0" smtClean="0"/>
              <a:t> – ומצינו י"ד שנקרא ראשון</a:t>
            </a:r>
            <a:endParaRPr lang="en-US" dirty="0" smtClean="0"/>
          </a:p>
          <a:p>
            <a:r>
              <a:rPr lang="he-IL" dirty="0" smtClean="0"/>
              <a:t>3. רב נחמן בר יצחק – אך ביום ה</a:t>
            </a:r>
            <a:r>
              <a:rPr lang="he-IL" u="sng" dirty="0" smtClean="0"/>
              <a:t>ראשון</a:t>
            </a:r>
            <a:r>
              <a:rPr lang="he-IL" dirty="0" smtClean="0"/>
              <a:t> – ראשון </a:t>
            </a:r>
            <a:r>
              <a:rPr lang="he-IL" dirty="0" err="1" smtClean="0"/>
              <a:t>דמעיקרא</a:t>
            </a:r>
            <a:r>
              <a:rPr lang="he-IL" dirty="0" smtClean="0"/>
              <a:t> משמע</a:t>
            </a:r>
            <a:endParaRPr lang="en-US" dirty="0" smtClean="0"/>
          </a:p>
          <a:p>
            <a:r>
              <a:rPr lang="he-IL" dirty="0" smtClean="0"/>
              <a:t>4. רבא – לא תשחט על </a:t>
            </a:r>
            <a:r>
              <a:rPr lang="he-IL" u="sng" dirty="0" smtClean="0"/>
              <a:t>חמץ </a:t>
            </a:r>
            <a:r>
              <a:rPr lang="he-IL" dirty="0" smtClean="0"/>
              <a:t>דם </a:t>
            </a:r>
            <a:r>
              <a:rPr lang="he-IL" u="sng" dirty="0" smtClean="0"/>
              <a:t>זבחי</a:t>
            </a:r>
            <a:r>
              <a:rPr lang="he-IL" dirty="0" smtClean="0"/>
              <a:t> – לא תשחט הפסח והחמץ עדיין קיים.</a:t>
            </a:r>
            <a:endParaRPr lang="en-US" dirty="0" smtClean="0"/>
          </a:p>
          <a:p>
            <a:r>
              <a:rPr lang="he-IL" dirty="0" smtClean="0"/>
              <a:t>5. ר' עקיבא – אך ביום ראשון </a:t>
            </a:r>
            <a:r>
              <a:rPr lang="he-IL" u="sng" dirty="0" smtClean="0"/>
              <a:t>תשביתו</a:t>
            </a:r>
            <a:r>
              <a:rPr lang="he-IL" dirty="0" smtClean="0"/>
              <a:t>, ונאמר: כל מלאכה לא תעשו, ומצאנו להבערה שהיא אב מלאכה</a:t>
            </a:r>
            <a:endParaRPr lang="en-US" dirty="0" smtClean="0"/>
          </a:p>
          <a:p>
            <a:r>
              <a:rPr lang="he-IL" dirty="0" smtClean="0"/>
              <a:t>6. ר' יוסי – </a:t>
            </a:r>
            <a:r>
              <a:rPr lang="he-IL" u="sng" dirty="0" smtClean="0"/>
              <a:t>אך</a:t>
            </a:r>
            <a:r>
              <a:rPr lang="he-IL" dirty="0" smtClean="0"/>
              <a:t> ביום הראשון – אך חלק.</a:t>
            </a:r>
            <a:endParaRPr lang="en-US" dirty="0" smtClean="0"/>
          </a:p>
          <a:p>
            <a:endParaRPr lang="he-IL"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שאלה 4 ה ע"א – ה ע"ב</a:t>
            </a:r>
            <a:endParaRPr lang="he-IL" dirty="0"/>
          </a:p>
        </p:txBody>
      </p:sp>
      <p:sp>
        <p:nvSpPr>
          <p:cNvPr id="3" name="מציין מיקום תוכן 2"/>
          <p:cNvSpPr>
            <a:spLocks noGrp="1"/>
          </p:cNvSpPr>
          <p:nvPr>
            <p:ph idx="1"/>
          </p:nvPr>
        </p:nvSpPr>
        <p:spPr/>
        <p:txBody>
          <a:bodyPr/>
          <a:lstStyle/>
          <a:p>
            <a:pPr lvl="0"/>
            <a:r>
              <a:rPr lang="he-IL" dirty="0" smtClean="0"/>
              <a:t>"אך ביום הראשון תשביתו... או אינו אלא ביום טוב" – </a:t>
            </a:r>
            <a:endParaRPr lang="he-IL" dirty="0" smtClean="0"/>
          </a:p>
          <a:p>
            <a:pPr lvl="0"/>
            <a:r>
              <a:rPr lang="he-IL" dirty="0" smtClean="0"/>
              <a:t>א</a:t>
            </a:r>
            <a:r>
              <a:rPr lang="he-IL" dirty="0" smtClean="0"/>
              <a:t>. הסבר את דעותיהם של ר' ישמעאל, ר' יוסי </a:t>
            </a:r>
            <a:r>
              <a:rPr lang="he-IL" dirty="0" err="1" smtClean="0"/>
              <a:t>ור</a:t>
            </a:r>
            <a:r>
              <a:rPr lang="he-IL" dirty="0" smtClean="0"/>
              <a:t>' עקיבא בנוגע לפסוק זה. </a:t>
            </a:r>
            <a:endParaRPr lang="he-IL" dirty="0" smtClean="0"/>
          </a:p>
          <a:p>
            <a:pPr lvl="0"/>
            <a:r>
              <a:rPr lang="he-IL" dirty="0" smtClean="0"/>
              <a:t>ב</a:t>
            </a:r>
            <a:r>
              <a:rPr lang="he-IL" dirty="0" smtClean="0"/>
              <a:t>. מהם שלושת הדברים שלמד רבא, וכיצד הוא למד כל אחד מהם.</a:t>
            </a:r>
            <a:endParaRPr lang="en-US" dirty="0" smtClean="0"/>
          </a:p>
          <a:p>
            <a:endParaRPr lang="he-IL"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תשובה 4 – ה ע"א – ע"ב</a:t>
            </a:r>
            <a:endParaRPr lang="he-IL" dirty="0"/>
          </a:p>
        </p:txBody>
      </p:sp>
      <p:sp>
        <p:nvSpPr>
          <p:cNvPr id="3" name="מציין מיקום תוכן 2"/>
          <p:cNvSpPr>
            <a:spLocks noGrp="1"/>
          </p:cNvSpPr>
          <p:nvPr>
            <p:ph idx="1"/>
          </p:nvPr>
        </p:nvSpPr>
        <p:spPr/>
        <p:txBody>
          <a:bodyPr/>
          <a:lstStyle/>
          <a:p>
            <a:r>
              <a:rPr lang="he-IL" dirty="0" smtClean="0"/>
              <a:t>א. ר' ישמעאל - לא תשחט על חמץ דם זבחי – לא תשחט הפסח והחמץ עדיין קיים.</a:t>
            </a:r>
            <a:endParaRPr lang="en-US" dirty="0" smtClean="0"/>
          </a:p>
          <a:p>
            <a:r>
              <a:rPr lang="he-IL" dirty="0" smtClean="0"/>
              <a:t>ר' עקיבא – אך ביום ראשון תשביתו, ונאמר: כל מלאכה לא תעשו, ומצאנו להבערה שהיא אב מלאכה</a:t>
            </a:r>
            <a:endParaRPr lang="en-US" dirty="0" smtClean="0"/>
          </a:p>
          <a:p>
            <a:r>
              <a:rPr lang="he-IL" dirty="0" smtClean="0"/>
              <a:t>ר' יוסי – אך ביום הראשון – אך חלק.</a:t>
            </a:r>
            <a:endParaRPr lang="en-US" dirty="0" smtClean="0"/>
          </a:p>
          <a:p>
            <a:endParaRPr lang="he-I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תשובה 4 חלק ב</a:t>
            </a:r>
            <a:endParaRPr lang="he-IL" dirty="0"/>
          </a:p>
        </p:txBody>
      </p:sp>
      <p:sp>
        <p:nvSpPr>
          <p:cNvPr id="3" name="מציין מיקום תוכן 2"/>
          <p:cNvSpPr>
            <a:spLocks noGrp="1"/>
          </p:cNvSpPr>
          <p:nvPr>
            <p:ph idx="1"/>
          </p:nvPr>
        </p:nvSpPr>
        <p:spPr/>
        <p:txBody>
          <a:bodyPr/>
          <a:lstStyle/>
          <a:p>
            <a:r>
              <a:rPr lang="he-IL" dirty="0" smtClean="0"/>
              <a:t>1</a:t>
            </a:r>
            <a:r>
              <a:rPr lang="he-IL" dirty="0" smtClean="0"/>
              <a:t>. אין ביעור חמץ אלא שריפה – מכך שר"ע אומר שלא ייתכן שהכוונה היא ליום טוב בגלל שתשביתו הוא שריפת החמץ.</a:t>
            </a:r>
            <a:endParaRPr lang="en-US" dirty="0" smtClean="0"/>
          </a:p>
          <a:p>
            <a:r>
              <a:rPr lang="he-IL" dirty="0" smtClean="0"/>
              <a:t>2. הבערה לחלק יצאת – מתוך שר' עקיבא אומר שאסור לשרוף את החמץ ביום טוב של חג, ושזו מלאכה מכאן אתה רואה שהבערה היא מלאכה בפני עצמה, ולא כמו ר' נתן שסבר שיש רק לאו על הבערת אש בשבת.</a:t>
            </a:r>
            <a:endParaRPr lang="en-US" dirty="0" smtClean="0"/>
          </a:p>
          <a:p>
            <a:r>
              <a:rPr lang="he-IL" dirty="0" smtClean="0"/>
              <a:t>3. לא אומרים שהואיל והותרה הבערה לצורך הותרה גם שלא לצורך – כי אם היינו אומרים זאת היה מותר לשרוף את החמץ בפסח.</a:t>
            </a:r>
            <a:endParaRPr lang="en-US" dirty="0" smtClean="0"/>
          </a:p>
          <a:p>
            <a:endParaRPr lang="he-I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שאלה 5 - חוברת</a:t>
            </a:r>
            <a:endParaRPr lang="he-IL" dirty="0"/>
          </a:p>
        </p:txBody>
      </p:sp>
      <p:sp>
        <p:nvSpPr>
          <p:cNvPr id="3" name="מציין מיקום תוכן 2"/>
          <p:cNvSpPr>
            <a:spLocks noGrp="1"/>
          </p:cNvSpPr>
          <p:nvPr>
            <p:ph idx="1"/>
          </p:nvPr>
        </p:nvSpPr>
        <p:spPr/>
        <p:txBody>
          <a:bodyPr/>
          <a:lstStyle/>
          <a:p>
            <a:pPr lvl="0"/>
            <a:r>
              <a:rPr lang="he-IL" dirty="0" smtClean="0"/>
              <a:t>א. מהם התימוכין לשיטה הסוברת שביטול חמץ אינו מדין הפקר (10 נקו'),  ומהם התימוכין לשיטה הסוברת שביטול חמץ הינו סוג של הפקר (2 נקו'). </a:t>
            </a:r>
            <a:endParaRPr lang="he-IL" dirty="0" smtClean="0"/>
          </a:p>
          <a:p>
            <a:pPr lvl="0"/>
            <a:endParaRPr lang="he-IL" dirty="0" smtClean="0"/>
          </a:p>
          <a:p>
            <a:pPr lvl="0"/>
            <a:r>
              <a:rPr lang="he-IL" dirty="0" smtClean="0"/>
              <a:t>ב</a:t>
            </a:r>
            <a:r>
              <a:rPr lang="he-IL" dirty="0" smtClean="0"/>
              <a:t>. "אלא שהתורה </a:t>
            </a:r>
            <a:r>
              <a:rPr lang="he-IL" dirty="0" err="1" smtClean="0"/>
              <a:t>עשאתו</a:t>
            </a:r>
            <a:r>
              <a:rPr lang="he-IL" dirty="0" smtClean="0"/>
              <a:t> כאילו ברשותו... מפני שדעתו עליו והוא רוצה בקיומו" – מה מדייק מכך הרב א' ליכטנשטיין על האופן בו מתבצע ביטול החמץ (8 </a:t>
            </a:r>
            <a:r>
              <a:rPr lang="he-IL" dirty="0" err="1" smtClean="0"/>
              <a:t>נק</a:t>
            </a:r>
            <a:r>
              <a:rPr lang="he-IL" dirty="0" smtClean="0"/>
              <a:t>').</a:t>
            </a:r>
            <a:endParaRPr lang="en-US" dirty="0" smtClean="0"/>
          </a:p>
          <a:p>
            <a:endParaRPr lang="he-IL"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לשאלה 5א – תימוכין לביטול ~ הפקר</a:t>
            </a:r>
            <a:endParaRPr lang="he-IL" dirty="0"/>
          </a:p>
        </p:txBody>
      </p:sp>
      <p:sp>
        <p:nvSpPr>
          <p:cNvPr id="3" name="מציין מיקום תוכן 2"/>
          <p:cNvSpPr>
            <a:spLocks noGrp="1"/>
          </p:cNvSpPr>
          <p:nvPr>
            <p:ph idx="1"/>
          </p:nvPr>
        </p:nvSpPr>
        <p:spPr/>
        <p:txBody>
          <a:bodyPr>
            <a:normAutofit fontScale="92500" lnSpcReduction="10000"/>
          </a:bodyPr>
          <a:lstStyle/>
          <a:p>
            <a:r>
              <a:rPr lang="he-IL" dirty="0" smtClean="0"/>
              <a:t>א. מבחינה לשונית לא אומרים הפקר חמץ אלא "ביטול" ואם יש מילה אחרת, אז סימן שזה לא אותו הדבר.</a:t>
            </a:r>
            <a:endParaRPr lang="en-US" dirty="0" smtClean="0"/>
          </a:p>
          <a:p>
            <a:r>
              <a:rPr lang="he-IL" dirty="0" smtClean="0"/>
              <a:t>ב. הפקר יש שיטה שההפקר יוצא מרשותו של המפקיר רק כאשר זוכה בזה מישהו אחר. אם ביטול חמץ מדין הפקר – אז ייצא שאדם שיבטל את החמץ יעשה עבירה כל עוד לא יזכה בזה מישהו אחר.</a:t>
            </a:r>
            <a:endParaRPr lang="en-US" dirty="0" smtClean="0"/>
          </a:p>
          <a:p>
            <a:r>
              <a:rPr lang="he-IL" dirty="0" smtClean="0"/>
              <a:t>ג. הפקר צריך בפני שלושה אנשים, ואילו ביטול מספיק לבטל בלב ודי.</a:t>
            </a:r>
            <a:endParaRPr lang="en-US" dirty="0" smtClean="0"/>
          </a:p>
          <a:p>
            <a:r>
              <a:rPr lang="he-IL" dirty="0" smtClean="0"/>
              <a:t>ד. דומה </a:t>
            </a:r>
            <a:r>
              <a:rPr lang="he-IL" dirty="0" err="1" smtClean="0"/>
              <a:t>לג</a:t>
            </a:r>
            <a:r>
              <a:rPr lang="he-IL" dirty="0" smtClean="0"/>
              <a:t>' (מופיע בר"ן) : ביטול אפשר לבטל בלב, ואילו הפקר ברור שצריך לומר בקול.</a:t>
            </a:r>
            <a:endParaRPr lang="en-US" dirty="0" smtClean="0"/>
          </a:p>
          <a:p>
            <a:r>
              <a:rPr lang="he-IL" dirty="0" smtClean="0"/>
              <a:t>התימוכין לשיטה שביטול חמץ הוא הפקר –</a:t>
            </a:r>
            <a:r>
              <a:rPr lang="he-IL" dirty="0" err="1" smtClean="0"/>
              <a:t>הר"ן</a:t>
            </a:r>
            <a:r>
              <a:rPr lang="he-IL" dirty="0" smtClean="0"/>
              <a:t> הוא בכך </a:t>
            </a:r>
            <a:r>
              <a:rPr lang="he-IL" dirty="0" err="1" smtClean="0"/>
              <a:t>שהגמ</a:t>
            </a:r>
            <a:r>
              <a:rPr lang="he-IL" dirty="0" smtClean="0"/>
              <a:t>' מביאה את הברייתא של סופי תאנים וסופי ענבים ששם מדובר על הפקר ממון כשהיא מדברת על ביטול חמץ. </a:t>
            </a:r>
            <a:endParaRPr lang="en-US" dirty="0" smtClean="0"/>
          </a:p>
          <a:p>
            <a:endParaRPr lang="he-IL" dirty="0"/>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5ב – העיקר בדעתו של המבטל</a:t>
            </a:r>
            <a:endParaRPr lang="he-IL" dirty="0"/>
          </a:p>
        </p:txBody>
      </p:sp>
      <p:sp>
        <p:nvSpPr>
          <p:cNvPr id="3" name="מציין מיקום תוכן 2"/>
          <p:cNvSpPr>
            <a:spLocks noGrp="1"/>
          </p:cNvSpPr>
          <p:nvPr>
            <p:ph idx="1"/>
          </p:nvPr>
        </p:nvSpPr>
        <p:spPr/>
        <p:txBody>
          <a:bodyPr/>
          <a:lstStyle/>
          <a:p>
            <a:r>
              <a:rPr lang="he-IL" dirty="0" smtClean="0"/>
              <a:t>ב. הרב ליכטנשטיין מדייק מהדברים הללו של </a:t>
            </a:r>
            <a:r>
              <a:rPr lang="he-IL" dirty="0" err="1" smtClean="0"/>
              <a:t>הרמב"ן</a:t>
            </a:r>
            <a:r>
              <a:rPr lang="he-IL" dirty="0" smtClean="0"/>
              <a:t> שהעיקר בביטול חמץ הוא דעתו של האדם. שהאדם אינו רוצה בדעתו בקיומו של החמץ, בזה הוא מנתק את הקשר בינו לבין החמץ. זה שהחמץ הופך להיות "כעפר הארץ" הוא התוצאה של דעתו של האדם שרוצה להתנתק מן החמץ.</a:t>
            </a:r>
            <a:endParaRPr lang="en-US" dirty="0" smtClean="0"/>
          </a:p>
          <a:p>
            <a:endParaRPr lang="he-IL" dirty="0"/>
          </a:p>
        </p:txBody>
      </p:sp>
    </p:spTree>
  </p:cSld>
  <p:clrMapOvr>
    <a:masterClrMapping/>
  </p:clrMapOvr>
  <p:transition>
    <p:strips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שאלה 5 דף ה ע"ב</a:t>
            </a:r>
            <a:endParaRPr lang="he-IL" dirty="0"/>
          </a:p>
        </p:txBody>
      </p:sp>
      <p:sp>
        <p:nvSpPr>
          <p:cNvPr id="3" name="מציין מיקום תוכן 2"/>
          <p:cNvSpPr>
            <a:spLocks noGrp="1"/>
          </p:cNvSpPr>
          <p:nvPr>
            <p:ph idx="1"/>
          </p:nvPr>
        </p:nvSpPr>
        <p:spPr/>
        <p:txBody>
          <a:bodyPr/>
          <a:lstStyle/>
          <a:p>
            <a:pPr lvl="0"/>
            <a:r>
              <a:rPr lang="he-IL" dirty="0" smtClean="0"/>
              <a:t>הגמרא מתקשה בהבנת הברייתא: "אין לי אלא בנוכרי שלא כבשתו ואין שרוי עמך בחצר, נוכרי שכבשתו ושרוי עמך בחצר מניין? תלמוד לומר: "לא ימצא""</a:t>
            </a:r>
            <a:endParaRPr lang="en-US" dirty="0" smtClean="0"/>
          </a:p>
          <a:p>
            <a:r>
              <a:rPr lang="he-IL" dirty="0" smtClean="0"/>
              <a:t>א. מה קשה לגמרא - העתק את שאלת הגמרא, ובאר. (4 נקו')</a:t>
            </a:r>
            <a:endParaRPr lang="en-US" dirty="0" smtClean="0"/>
          </a:p>
          <a:p>
            <a:r>
              <a:rPr lang="he-IL" dirty="0" smtClean="0"/>
              <a:t>ב. כיצד מתרצים זאת </a:t>
            </a:r>
            <a:r>
              <a:rPr lang="he-IL" dirty="0" err="1" smtClean="0"/>
              <a:t>אביי</a:t>
            </a:r>
            <a:r>
              <a:rPr lang="he-IL" dirty="0" smtClean="0"/>
              <a:t> ורבא? (6 נקו')</a:t>
            </a:r>
            <a:endParaRPr lang="en-US" dirty="0" smtClean="0"/>
          </a:p>
          <a:p>
            <a:r>
              <a:rPr lang="he-IL" dirty="0" smtClean="0"/>
              <a:t>ג. כיצד מסבירה הגמרא את הלימוד של רבא? (4 נקו')</a:t>
            </a:r>
            <a:endParaRPr lang="en-US" dirty="0" smtClean="0"/>
          </a:p>
          <a:p>
            <a:endParaRPr lang="he-IL" dirty="0"/>
          </a:p>
        </p:txBody>
      </p:sp>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6א – ה ע"ב מהי שאלת </a:t>
            </a:r>
            <a:r>
              <a:rPr lang="he-IL" dirty="0" err="1" smtClean="0"/>
              <a:t>הגמ</a:t>
            </a:r>
            <a:r>
              <a:rPr lang="he-IL" dirty="0" smtClean="0"/>
              <a:t>'</a:t>
            </a:r>
            <a:endParaRPr lang="he-IL" dirty="0"/>
          </a:p>
        </p:txBody>
      </p:sp>
      <p:sp>
        <p:nvSpPr>
          <p:cNvPr id="3" name="מציין מיקום תוכן 2"/>
          <p:cNvSpPr>
            <a:spLocks noGrp="1"/>
          </p:cNvSpPr>
          <p:nvPr>
            <p:ph idx="1"/>
          </p:nvPr>
        </p:nvSpPr>
        <p:spPr/>
        <p:txBody>
          <a:bodyPr/>
          <a:lstStyle/>
          <a:p>
            <a:r>
              <a:rPr lang="he-IL" dirty="0" smtClean="0"/>
              <a:t>א.שאלת </a:t>
            </a:r>
            <a:r>
              <a:rPr lang="he-IL" dirty="0" err="1" smtClean="0"/>
              <a:t>הגמ</a:t>
            </a:r>
            <a:r>
              <a:rPr lang="he-IL" dirty="0" smtClean="0"/>
              <a:t>' היא : </a:t>
            </a:r>
            <a:r>
              <a:rPr lang="he-IL" dirty="0" smtClean="0"/>
              <a:t>"כלפי </a:t>
            </a:r>
            <a:r>
              <a:rPr lang="he-IL" dirty="0" err="1" smtClean="0"/>
              <a:t>לייא</a:t>
            </a:r>
            <a:r>
              <a:rPr lang="he-IL" dirty="0" smtClean="0"/>
              <a:t>" </a:t>
            </a:r>
            <a:r>
              <a:rPr lang="he-IL" dirty="0" smtClean="0"/>
              <a:t>– כלומר, הסדר של הברייתא אינו הגיוני. אנו מניחים כי משפט זה ממשיך את המשפט הקודם לו, לפיו אסור לקבל </a:t>
            </a:r>
            <a:r>
              <a:rPr lang="he-IL" dirty="0" err="1" smtClean="0"/>
              <a:t>פקדונות</a:t>
            </a:r>
            <a:r>
              <a:rPr lang="he-IL" dirty="0" smtClean="0"/>
              <a:t> מן הנכרים. ואז, היה צריך להיות הסדר בברייתא קודם "אין לי אלא בנכרי שכיבשתו שאסור"... ואז לומדים שגם נכרי שלא כיבשת אסור שימצא החמץ שלו, שזה באמת חידוש. </a:t>
            </a:r>
            <a:endParaRPr lang="he-IL" dirty="0" smtClean="0"/>
          </a:p>
          <a:p>
            <a:r>
              <a:rPr lang="he-IL" dirty="0" smtClean="0"/>
              <a:t>אבל, </a:t>
            </a:r>
            <a:r>
              <a:rPr lang="he-IL" dirty="0" smtClean="0"/>
              <a:t>לפי הסדר הקיים בברייתא אין זה מובן. שכן, הברייתא פותחת בנכרי שלא כבשתו </a:t>
            </a:r>
            <a:r>
              <a:rPr lang="he-IL" dirty="0" smtClean="0"/>
              <a:t>שאסור לשמור על החמץ שלו, </a:t>
            </a:r>
            <a:r>
              <a:rPr lang="he-IL" dirty="0" smtClean="0"/>
              <a:t>אז ברור שנכרי שכבשתי </a:t>
            </a:r>
            <a:r>
              <a:rPr lang="he-IL" dirty="0" smtClean="0"/>
              <a:t>גם אמור </a:t>
            </a:r>
            <a:r>
              <a:rPr lang="he-IL" dirty="0" smtClean="0"/>
              <a:t>להיות אסור החמץ שלו.</a:t>
            </a:r>
            <a:endParaRPr lang="he-IL" dirty="0"/>
          </a:p>
        </p:txBody>
      </p:sp>
    </p:spTree>
  </p:cSld>
  <p:clrMapOvr>
    <a:masterClrMapping/>
  </p:clrMapOvr>
  <p:transition>
    <p:cover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6ב – ה ע"ב </a:t>
            </a:r>
            <a:r>
              <a:rPr lang="he-IL" dirty="0" err="1" smtClean="0"/>
              <a:t>אביי</a:t>
            </a:r>
            <a:r>
              <a:rPr lang="he-IL" dirty="0" smtClean="0"/>
              <a:t> ורבא על נכרי</a:t>
            </a:r>
            <a:endParaRPr lang="he-IL" dirty="0"/>
          </a:p>
        </p:txBody>
      </p:sp>
      <p:sp>
        <p:nvSpPr>
          <p:cNvPr id="3" name="מציין מיקום תוכן 2"/>
          <p:cNvSpPr>
            <a:spLocks noGrp="1"/>
          </p:cNvSpPr>
          <p:nvPr>
            <p:ph idx="1"/>
          </p:nvPr>
        </p:nvSpPr>
        <p:spPr/>
        <p:txBody>
          <a:bodyPr/>
          <a:lstStyle/>
          <a:p>
            <a:r>
              <a:rPr lang="he-IL" dirty="0" smtClean="0"/>
              <a:t> </a:t>
            </a:r>
            <a:r>
              <a:rPr lang="he-IL" dirty="0" err="1" smtClean="0"/>
              <a:t>אביי</a:t>
            </a:r>
            <a:r>
              <a:rPr lang="he-IL" dirty="0" smtClean="0"/>
              <a:t> אומר </a:t>
            </a:r>
            <a:r>
              <a:rPr lang="he-IL" dirty="0" smtClean="0"/>
              <a:t>שבאמת יש </a:t>
            </a:r>
            <a:r>
              <a:rPr lang="he-IL" dirty="0" smtClean="0"/>
              <a:t>להפוך את סדר הדברים בברייתא, </a:t>
            </a:r>
            <a:r>
              <a:rPr lang="he-IL" dirty="0" smtClean="0"/>
              <a:t>וצריך להקדים </a:t>
            </a:r>
            <a:r>
              <a:rPr lang="he-IL" dirty="0" smtClean="0"/>
              <a:t>קודם נכרי שכיבשתו. </a:t>
            </a:r>
            <a:endParaRPr lang="he-IL" dirty="0" smtClean="0"/>
          </a:p>
          <a:p>
            <a:r>
              <a:rPr lang="he-IL" dirty="0" smtClean="0"/>
              <a:t>רבא </a:t>
            </a:r>
            <a:r>
              <a:rPr lang="he-IL" dirty="0" smtClean="0"/>
              <a:t>אומר שכל המשפט הזה בברייתא מתייחס לרישא של הברייתא בנוגע לכך שמותר לראות חמץ של נכרי. ואז, אכן הסדר מובן, כי ברור שמותר לראות חמץ של נכרי שלא כבשתי והוא רחוק ממני, החידוש של הברייתא הוא שמותר גם חמץ של נכרי שכבשתי.</a:t>
            </a:r>
            <a:endParaRPr lang="he-IL" dirty="0"/>
          </a:p>
        </p:txBody>
      </p:sp>
    </p:spTree>
  </p:cSld>
  <p:clrMapOvr>
    <a:masterClrMapping/>
  </p:clrMapOvr>
  <p:transition>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המקור:</a:t>
            </a:r>
            <a:r>
              <a:rPr lang="en-US" dirty="0" smtClean="0"/>
              <a:t> </a:t>
            </a:r>
            <a:r>
              <a:rPr lang="he-IL" dirty="0" err="1" smtClean="0"/>
              <a:t>תוס</a:t>
            </a:r>
            <a:r>
              <a:rPr lang="he-IL" dirty="0" smtClean="0"/>
              <a:t>' בדף ב. חוברת דברי </a:t>
            </a:r>
            <a:r>
              <a:rPr lang="he-IL" dirty="0" err="1" smtClean="0"/>
              <a:t>הר"ן</a:t>
            </a:r>
            <a:r>
              <a:rPr lang="he-IL" dirty="0" smtClean="0"/>
              <a:t> הראשונים</a:t>
            </a:r>
            <a:endParaRPr lang="he-IL" dirty="0"/>
          </a:p>
        </p:txBody>
      </p:sp>
      <p:sp>
        <p:nvSpPr>
          <p:cNvPr id="3" name="מציין מיקום תוכן 2"/>
          <p:cNvSpPr>
            <a:spLocks noGrp="1"/>
          </p:cNvSpPr>
          <p:nvPr>
            <p:ph idx="1"/>
          </p:nvPr>
        </p:nvSpPr>
        <p:spPr/>
        <p:txBody>
          <a:bodyPr/>
          <a:lstStyle/>
          <a:p>
            <a:pPr lvl="0" algn="ctr">
              <a:buNone/>
            </a:pPr>
            <a:r>
              <a:rPr lang="he-IL" dirty="0" smtClean="0"/>
              <a:t>שאלה 1</a:t>
            </a:r>
          </a:p>
          <a:p>
            <a:pPr lvl="0">
              <a:buNone/>
            </a:pPr>
            <a:r>
              <a:rPr lang="he-IL" dirty="0" smtClean="0"/>
              <a:t>בדיקת חמץ – </a:t>
            </a:r>
          </a:p>
          <a:p>
            <a:pPr lvl="0"/>
            <a:r>
              <a:rPr lang="he-IL" dirty="0" smtClean="0"/>
              <a:t>א</a:t>
            </a:r>
            <a:r>
              <a:rPr lang="he-IL" dirty="0"/>
              <a:t>. מדוע כיום נוהגים גם לבדוק חמץ וגם לבטל את החמץ, ולא מסתפקים רק בביטול החמץ </a:t>
            </a:r>
            <a:r>
              <a:rPr lang="he-IL" dirty="0" smtClean="0"/>
              <a:t>(</a:t>
            </a:r>
            <a:r>
              <a:rPr lang="he-IL" dirty="0" err="1" smtClean="0"/>
              <a:t>תוס</a:t>
            </a:r>
            <a:r>
              <a:rPr lang="he-IL" dirty="0" smtClean="0"/>
              <a:t>' ור"ן)? </a:t>
            </a:r>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6ג מדוע מותר לראות חמץ של נכרי לפי רבא</a:t>
            </a:r>
            <a:endParaRPr lang="he-IL" dirty="0"/>
          </a:p>
        </p:txBody>
      </p:sp>
      <p:sp>
        <p:nvSpPr>
          <p:cNvPr id="3" name="מציין מיקום תוכן 2"/>
          <p:cNvSpPr>
            <a:spLocks noGrp="1"/>
          </p:cNvSpPr>
          <p:nvPr>
            <p:ph idx="1"/>
          </p:nvPr>
        </p:nvSpPr>
        <p:spPr/>
        <p:txBody>
          <a:bodyPr/>
          <a:lstStyle/>
          <a:p>
            <a:r>
              <a:rPr lang="he-IL" dirty="0" smtClean="0"/>
              <a:t>. </a:t>
            </a:r>
            <a:r>
              <a:rPr lang="he-IL" dirty="0" err="1" smtClean="0"/>
              <a:t>הגמ</a:t>
            </a:r>
            <a:r>
              <a:rPr lang="he-IL" dirty="0" smtClean="0"/>
              <a:t>' מסבירה </a:t>
            </a:r>
            <a:r>
              <a:rPr lang="he-IL" dirty="0" err="1" smtClean="0"/>
              <a:t>שרבא</a:t>
            </a:r>
            <a:r>
              <a:rPr lang="he-IL" dirty="0" smtClean="0"/>
              <a:t> דורש את המילה "לך" שכתובה פעמיים בנוגע לאיסור שאור: ולא ייראה לך שאור בכל גבולך נכתב גם בפרשת ראה וגם בפרשת בא. ומאחר וזה מיותר לכתוב פעמיים, דורשים את ה"לך" השני לומר שדווקא אם החמץ שהוא שלך אבל אם החמץ של הגוי אין בזה איסור.</a:t>
            </a:r>
            <a:endParaRPr lang="he-IL" dirty="0"/>
          </a:p>
        </p:txBody>
      </p:sp>
    </p:spTree>
  </p:cSld>
  <p:clrMapOvr>
    <a:masterClrMapping/>
  </p:clrMapOvr>
  <p:transition>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שאלה 7 – ו ע"א</a:t>
            </a:r>
            <a:endParaRPr lang="he-IL" dirty="0"/>
          </a:p>
        </p:txBody>
      </p:sp>
      <p:sp>
        <p:nvSpPr>
          <p:cNvPr id="3" name="מציין מיקום תוכן 2"/>
          <p:cNvSpPr>
            <a:spLocks noGrp="1"/>
          </p:cNvSpPr>
          <p:nvPr>
            <p:ph idx="1"/>
          </p:nvPr>
        </p:nvSpPr>
        <p:spPr/>
        <p:txBody>
          <a:bodyPr/>
          <a:lstStyle/>
          <a:p>
            <a:pPr lvl="0">
              <a:buNone/>
            </a:pPr>
            <a:r>
              <a:rPr lang="he-IL" dirty="0" smtClean="0"/>
              <a:t>א. "ייחד לו בית..." – מהו ההבדל בין איסור חמץ לאיסור עבודה זרה, כפי שבא לידי ביטוי בסוגיה זו? נמק. (7 נקו') </a:t>
            </a:r>
            <a:endParaRPr lang="he-IL" dirty="0" smtClean="0"/>
          </a:p>
          <a:p>
            <a:pPr lvl="0"/>
            <a:endParaRPr lang="he-IL" dirty="0" smtClean="0"/>
          </a:p>
          <a:p>
            <a:pPr lvl="0">
              <a:buNone/>
            </a:pPr>
            <a:r>
              <a:rPr lang="he-IL" dirty="0" smtClean="0"/>
              <a:t>ב</a:t>
            </a:r>
            <a:r>
              <a:rPr lang="he-IL" dirty="0" smtClean="0"/>
              <a:t>. "המוצא חמץ בביתו ביום טוב - </a:t>
            </a:r>
            <a:r>
              <a:rPr lang="he-IL" b="1" dirty="0" smtClean="0"/>
              <a:t>כופה עליו כלי</a:t>
            </a:r>
            <a:r>
              <a:rPr lang="he-IL" dirty="0" smtClean="0"/>
              <a:t>", "חמצו של נוכרי </a:t>
            </a:r>
            <a:r>
              <a:rPr lang="he-IL" b="1" dirty="0" smtClean="0"/>
              <a:t>- עושה לו מחיצה עשרה טפחים</a:t>
            </a:r>
            <a:r>
              <a:rPr lang="he-IL" dirty="0" smtClean="0"/>
              <a:t>" – מדוע הפתרון המוצע בגמרא שונה: פעם "כפיית כלי" ופעם " מחיצה עשרה טפחים"? (7 נקו')</a:t>
            </a:r>
            <a:endParaRPr lang="en-US" dirty="0" smtClean="0"/>
          </a:p>
          <a:p>
            <a:endParaRPr lang="he-IL" dirty="0"/>
          </a:p>
        </p:txBody>
      </p:sp>
    </p:spTree>
  </p:cSld>
  <p:clrMapOvr>
    <a:masterClrMapping/>
  </p:clrMapOvr>
  <p:transition>
    <p:spli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7א חמץ שונה מעבודה זרה</a:t>
            </a:r>
            <a:endParaRPr lang="he-IL" dirty="0"/>
          </a:p>
        </p:txBody>
      </p:sp>
      <p:sp>
        <p:nvSpPr>
          <p:cNvPr id="3" name="מציין מיקום תוכן 2"/>
          <p:cNvSpPr>
            <a:spLocks noGrp="1"/>
          </p:cNvSpPr>
          <p:nvPr>
            <p:ph idx="1"/>
          </p:nvPr>
        </p:nvSpPr>
        <p:spPr/>
        <p:txBody>
          <a:bodyPr/>
          <a:lstStyle/>
          <a:p>
            <a:r>
              <a:rPr lang="he-IL" dirty="0" smtClean="0"/>
              <a:t>א. באיסור חמץ הדין הוא שאם ייחד לו בית לחמץ אין צריך לבער את החמץ, </a:t>
            </a:r>
            <a:r>
              <a:rPr lang="he-IL" dirty="0" err="1" smtClean="0"/>
              <a:t>מכייון</a:t>
            </a:r>
            <a:r>
              <a:rPr lang="he-IL" dirty="0" smtClean="0"/>
              <a:t> שלא קיבל עליו באחריות. </a:t>
            </a:r>
            <a:endParaRPr lang="he-IL" dirty="0" smtClean="0"/>
          </a:p>
          <a:p>
            <a:r>
              <a:rPr lang="he-IL" dirty="0" smtClean="0"/>
              <a:t>ואילו </a:t>
            </a:r>
            <a:r>
              <a:rPr lang="he-IL" dirty="0" smtClean="0"/>
              <a:t>בנוגע לעבודה זרה גם אם ייחד לו בית, כגון שהשכיר לגוי בית, אסור לו להשכיר לעבודה זרה. ההבדל בין </a:t>
            </a:r>
            <a:r>
              <a:rPr lang="he-IL" dirty="0" err="1" smtClean="0"/>
              <a:t>חמ</a:t>
            </a:r>
            <a:r>
              <a:rPr lang="he-IL" dirty="0" smtClean="0"/>
              <a:t> ץ לעבודה זרה היא משום שבחמץ נאמר "לא ימצא" כלומר רק חמץ שמצוי בידך, כלומר באחריותך אסור, ולכן אם ייחד לו בית – אין בזה איסור.</a:t>
            </a:r>
            <a:endParaRPr lang="he-IL" dirty="0"/>
          </a:p>
        </p:txBody>
      </p:sp>
    </p:spTree>
  </p:cSld>
  <p:clrMapOvr>
    <a:masterClrMapping/>
  </p:clrMapOvr>
  <p:transition>
    <p:wheel spokes="2"/>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תשובה 7ב המוצא חמץ...</a:t>
            </a:r>
            <a:endParaRPr lang="he-IL" dirty="0"/>
          </a:p>
        </p:txBody>
      </p:sp>
      <p:sp>
        <p:nvSpPr>
          <p:cNvPr id="3" name="מציין מיקום תוכן 2"/>
          <p:cNvSpPr>
            <a:spLocks noGrp="1"/>
          </p:cNvSpPr>
          <p:nvPr>
            <p:ph idx="1"/>
          </p:nvPr>
        </p:nvSpPr>
        <p:spPr/>
        <p:txBody>
          <a:bodyPr/>
          <a:lstStyle/>
          <a:p>
            <a:r>
              <a:rPr lang="he-IL" dirty="0" smtClean="0"/>
              <a:t>רש"י מסביר שחמצו של גוי לא מספיק לכפות עליו כלי משום שהכלי ניטל לצורך, ויש חשש </a:t>
            </a:r>
            <a:r>
              <a:rPr lang="he-IL" dirty="0" smtClean="0"/>
              <a:t>שבמהלך ימי חג הפסח הוא </a:t>
            </a:r>
            <a:r>
              <a:rPr lang="he-IL" dirty="0" err="1" smtClean="0"/>
              <a:t>יטול</a:t>
            </a:r>
            <a:r>
              <a:rPr lang="he-IL" dirty="0" smtClean="0"/>
              <a:t> </a:t>
            </a:r>
            <a:r>
              <a:rPr lang="he-IL" dirty="0" smtClean="0"/>
              <a:t>את הכלי ואז יבוא לאכלו. </a:t>
            </a:r>
            <a:endParaRPr lang="he-IL" dirty="0" smtClean="0"/>
          </a:p>
          <a:p>
            <a:endParaRPr lang="he-IL" dirty="0" smtClean="0"/>
          </a:p>
          <a:p>
            <a:r>
              <a:rPr lang="he-IL" dirty="0" smtClean="0"/>
              <a:t>אך</a:t>
            </a:r>
            <a:r>
              <a:rPr lang="he-IL" dirty="0" smtClean="0"/>
              <a:t>, במקרה של מי שמצא חמץ בביתו ביום טוב אז די בכפיית כלי משום שזה יום אחד, ובמוצאי החג </a:t>
            </a:r>
            <a:r>
              <a:rPr lang="he-IL" dirty="0" err="1" smtClean="0"/>
              <a:t>יבערנו</a:t>
            </a:r>
            <a:r>
              <a:rPr lang="he-IL" dirty="0" smtClean="0"/>
              <a:t>. אין </a:t>
            </a:r>
            <a:r>
              <a:rPr lang="he-IL" dirty="0" err="1" smtClean="0"/>
              <a:t>בעייה</a:t>
            </a:r>
            <a:r>
              <a:rPr lang="he-IL" dirty="0" smtClean="0"/>
              <a:t> של בל ייראה כי מדובר שהוא ביטל את החמץ בלבו. צריך לכפות כלי כדי שלא ישכח ויאכלנו.</a:t>
            </a:r>
            <a:endParaRPr lang="he-IL" dirty="0"/>
          </a:p>
        </p:txBody>
      </p:sp>
    </p:spTree>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שאלה 8 ו ע"ב</a:t>
            </a:r>
            <a:endParaRPr lang="he-IL" dirty="0"/>
          </a:p>
        </p:txBody>
      </p:sp>
      <p:sp>
        <p:nvSpPr>
          <p:cNvPr id="3" name="מציין מיקום תוכן 2"/>
          <p:cNvSpPr>
            <a:spLocks noGrp="1"/>
          </p:cNvSpPr>
          <p:nvPr>
            <p:ph idx="1"/>
          </p:nvPr>
        </p:nvSpPr>
        <p:spPr/>
        <p:txBody>
          <a:bodyPr/>
          <a:lstStyle/>
          <a:p>
            <a:pPr lvl="0"/>
            <a:r>
              <a:rPr lang="he-IL" dirty="0" smtClean="0"/>
              <a:t>א. ת"ק </a:t>
            </a:r>
            <a:r>
              <a:rPr lang="he-IL" dirty="0" err="1" smtClean="0"/>
              <a:t>ורשב"ג</a:t>
            </a:r>
            <a:r>
              <a:rPr lang="he-IL" dirty="0" smtClean="0"/>
              <a:t> נחלקו כמה זמן קודם החג דורשים בהלכות חג: מהו המקור לשיטתם למסקנה?  </a:t>
            </a:r>
            <a:endParaRPr lang="en-US" dirty="0" smtClean="0"/>
          </a:p>
          <a:p>
            <a:r>
              <a:rPr lang="he-IL" dirty="0" smtClean="0"/>
              <a:t>ב. 1 . באר "כלל ופרט </a:t>
            </a:r>
            <a:r>
              <a:rPr lang="he-IL" dirty="0" err="1" smtClean="0"/>
              <a:t>המרוחקין</a:t>
            </a:r>
            <a:r>
              <a:rPr lang="he-IL" dirty="0" smtClean="0"/>
              <a:t> זה מזה".</a:t>
            </a:r>
            <a:endParaRPr lang="en-US" dirty="0" smtClean="0"/>
          </a:p>
          <a:p>
            <a:r>
              <a:rPr lang="he-IL" dirty="0" smtClean="0"/>
              <a:t>2. למסקנה מתי ניתן להשתמש בכלל "אין מוקדם ומאוחר בתורה"? בתשובתך התייחס לשתי השיטות בנוגע ל"כלל ופרט </a:t>
            </a:r>
            <a:r>
              <a:rPr lang="he-IL" dirty="0" err="1" smtClean="0"/>
              <a:t>המרוחקין</a:t>
            </a:r>
            <a:r>
              <a:rPr lang="he-IL" dirty="0" smtClean="0"/>
              <a:t> זה מזה". </a:t>
            </a:r>
            <a:endParaRPr lang="en-US" dirty="0" smtClean="0"/>
          </a:p>
          <a:p>
            <a:endParaRPr lang="he-IL" dirty="0"/>
          </a:p>
        </p:txBody>
      </p:sp>
    </p:spTree>
  </p:cSld>
  <p:clrMapOvr>
    <a:masterClrMapping/>
  </p:clrMapOvr>
  <p:transition>
    <p:checke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תשובה 8א – ו ע"ב</a:t>
            </a:r>
            <a:endParaRPr lang="he-IL" dirty="0"/>
          </a:p>
        </p:txBody>
      </p:sp>
      <p:sp>
        <p:nvSpPr>
          <p:cNvPr id="3" name="מציין מיקום תוכן 2"/>
          <p:cNvSpPr>
            <a:spLocks noGrp="1"/>
          </p:cNvSpPr>
          <p:nvPr>
            <p:ph idx="1"/>
          </p:nvPr>
        </p:nvSpPr>
        <p:spPr/>
        <p:txBody>
          <a:bodyPr/>
          <a:lstStyle/>
          <a:p>
            <a:r>
              <a:rPr lang="he-IL" dirty="0" smtClean="0"/>
              <a:t>לפי ת"ק 30 יום. לפי </a:t>
            </a:r>
            <a:r>
              <a:rPr lang="he-IL" dirty="0" err="1" smtClean="0"/>
              <a:t>רשב"ג</a:t>
            </a:r>
            <a:r>
              <a:rPr lang="he-IL" dirty="0" smtClean="0"/>
              <a:t> 2 שבתות. המקור של ת"ק ממשה רבנו שהזהיר מפסח ראשון לפסח שני. המקור של </a:t>
            </a:r>
            <a:r>
              <a:rPr lang="he-IL" dirty="0" err="1" smtClean="0"/>
              <a:t>רשב"ג</a:t>
            </a:r>
            <a:r>
              <a:rPr lang="he-IL" dirty="0" smtClean="0"/>
              <a:t> הוא מפסח בשנה השנייה שמשה בר"ח אמר לבני ישראל על הפסח. ואנו יודעים שזה היה בר"ח משום </a:t>
            </a:r>
            <a:r>
              <a:rPr lang="he-IL" dirty="0" err="1" smtClean="0"/>
              <a:t>הג"ש</a:t>
            </a:r>
            <a:r>
              <a:rPr lang="he-IL" dirty="0" smtClean="0"/>
              <a:t> בין במדבר פרק ט לבין פרק א, שבשניהם זה היה בראשון לחודש.</a:t>
            </a:r>
            <a:endParaRPr lang="he-IL" dirty="0"/>
          </a:p>
        </p:txBody>
      </p:sp>
    </p:spTree>
  </p:cSld>
  <p:clrMapOvr>
    <a:masterClrMapping/>
  </p:clrMapOvr>
  <p:transition>
    <p:cover dir="l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r>
              <a:rPr lang="he-IL" dirty="0" smtClean="0"/>
              <a:t>1. כשיש כלל ופרט </a:t>
            </a:r>
            <a:r>
              <a:rPr lang="he-IL" dirty="0" err="1" smtClean="0"/>
              <a:t>המרוחקין</a:t>
            </a:r>
            <a:r>
              <a:rPr lang="he-IL" dirty="0" smtClean="0"/>
              <a:t> זה מזה, כלומר שהם אינם באותה הפרשייה בתורה.</a:t>
            </a:r>
            <a:endParaRPr lang="en-US" dirty="0" smtClean="0"/>
          </a:p>
          <a:p>
            <a:r>
              <a:rPr lang="he-IL" dirty="0" smtClean="0"/>
              <a:t>2. לפי השיטה של "כלל ופרט </a:t>
            </a:r>
            <a:r>
              <a:rPr lang="he-IL" dirty="0" err="1" smtClean="0"/>
              <a:t>המרוחקין</a:t>
            </a:r>
            <a:r>
              <a:rPr lang="he-IL" dirty="0" smtClean="0"/>
              <a:t> זה מזה – </a:t>
            </a:r>
            <a:r>
              <a:rPr lang="he-IL" u="sng" dirty="0" smtClean="0"/>
              <a:t>אין דנין</a:t>
            </a:r>
            <a:r>
              <a:rPr lang="he-IL" dirty="0" smtClean="0"/>
              <a:t> בכלל ופרט" – הכלל של "אין מוקדם ומאוחר בתורה" – נכון תמיד כשמדובר בשני עניינים, כלומר בשתי פרשיות.</a:t>
            </a:r>
            <a:endParaRPr lang="en-US" dirty="0" smtClean="0"/>
          </a:p>
          <a:p>
            <a:r>
              <a:rPr lang="he-IL" dirty="0" smtClean="0"/>
              <a:t>לפי השיטה "כלל ופרט </a:t>
            </a:r>
            <a:r>
              <a:rPr lang="he-IL" dirty="0" err="1" smtClean="0"/>
              <a:t>המרוחקין</a:t>
            </a:r>
            <a:r>
              <a:rPr lang="he-IL" dirty="0" smtClean="0"/>
              <a:t> זה מזה – </a:t>
            </a:r>
            <a:r>
              <a:rPr lang="he-IL" u="sng" dirty="0" smtClean="0"/>
              <a:t>דנין</a:t>
            </a:r>
            <a:r>
              <a:rPr lang="he-IL" dirty="0" smtClean="0"/>
              <a:t> בכלל ופרט" – הכלל של "אין מוקדם ומאוחר בתורה" – נכון רק אם מדובר בעניין אחד, אבל בשני עניינים אין דנים.</a:t>
            </a:r>
            <a:endParaRPr lang="en-US" dirty="0" smtClean="0"/>
          </a:p>
          <a:p>
            <a:endParaRPr lang="he-IL" dirty="0"/>
          </a:p>
        </p:txBody>
      </p:sp>
    </p:spTree>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9 - ביטול חמץ אחרי זמן האיסור, ו ע"ב</a:t>
            </a:r>
            <a:endParaRPr lang="he-IL" dirty="0"/>
          </a:p>
        </p:txBody>
      </p:sp>
      <p:sp>
        <p:nvSpPr>
          <p:cNvPr id="3" name="מציין מיקום תוכן 2"/>
          <p:cNvSpPr>
            <a:spLocks noGrp="1"/>
          </p:cNvSpPr>
          <p:nvPr>
            <p:ph idx="1"/>
          </p:nvPr>
        </p:nvSpPr>
        <p:spPr/>
        <p:txBody>
          <a:bodyPr/>
          <a:lstStyle/>
          <a:p>
            <a:pPr lvl="0"/>
            <a:r>
              <a:rPr lang="he-IL" dirty="0" smtClean="0"/>
              <a:t>א. האם ניתן לבטל חמץ בתוך הפסח? נמק. </a:t>
            </a:r>
            <a:endParaRPr lang="he-IL" dirty="0" smtClean="0"/>
          </a:p>
          <a:p>
            <a:pPr lvl="0"/>
            <a:r>
              <a:rPr lang="he-IL" dirty="0" smtClean="0"/>
              <a:t>ב</a:t>
            </a:r>
            <a:r>
              <a:rPr lang="he-IL" dirty="0" smtClean="0"/>
              <a:t>. כיצד ניתן ליישב את תשובתך [א] עם דברי הברייתא: "היה יושב בבית המדרש ..ואחד יום טוב", ומה הדיוק הלשוני בברייתא התומך בכך.</a:t>
            </a:r>
            <a:endParaRPr lang="en-US" dirty="0" smtClean="0"/>
          </a:p>
          <a:p>
            <a:endParaRPr lang="he-IL" dirty="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ו ע"ב חמץ אחרי זמן האיסור</a:t>
            </a:r>
            <a:endParaRPr lang="he-IL" dirty="0"/>
          </a:p>
        </p:txBody>
      </p:sp>
      <p:sp>
        <p:nvSpPr>
          <p:cNvPr id="3" name="מציין מיקום תוכן 2"/>
          <p:cNvSpPr>
            <a:spLocks noGrp="1"/>
          </p:cNvSpPr>
          <p:nvPr>
            <p:ph idx="1"/>
          </p:nvPr>
        </p:nvSpPr>
        <p:spPr/>
        <p:txBody>
          <a:bodyPr/>
          <a:lstStyle/>
          <a:p>
            <a:r>
              <a:rPr lang="he-IL" dirty="0" smtClean="0"/>
              <a:t>א. לא ניתן לבטל את החמץ אחרי זמן האיסור. זאת למדנו מדבריו של ר' אלעזר שאמר: שני דברים אינן ברשותו של אדם.. חמץ משש שעות ולמעלה. ולכן, מכיוון שזה אינו ברשותו, אדם אינו יכול לבטל את החמץ.</a:t>
            </a:r>
            <a:endParaRPr lang="he-IL" dirty="0"/>
          </a:p>
        </p:txBody>
      </p:sp>
    </p:spTree>
  </p:cSld>
  <p:clrMapOvr>
    <a:masterClrMapping/>
  </p:clrMapOvr>
  <p:transition>
    <p:wheel spokes="8"/>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9ב הסבר לשון הברייתא "ביום טוב"</a:t>
            </a:r>
            <a:endParaRPr lang="he-IL" dirty="0"/>
          </a:p>
        </p:txBody>
      </p:sp>
      <p:sp>
        <p:nvSpPr>
          <p:cNvPr id="3" name="מציין מיקום תוכן 2"/>
          <p:cNvSpPr>
            <a:spLocks noGrp="1"/>
          </p:cNvSpPr>
          <p:nvPr>
            <p:ph idx="1"/>
          </p:nvPr>
        </p:nvSpPr>
        <p:spPr/>
        <p:txBody>
          <a:bodyPr/>
          <a:lstStyle/>
          <a:p>
            <a:r>
              <a:rPr lang="he-IL" dirty="0" smtClean="0"/>
              <a:t>למרות שנראה לכאורה מהברייתא שניתן לבטל חמץ ביום טוב, </a:t>
            </a:r>
            <a:r>
              <a:rPr lang="he-IL" dirty="0" err="1" smtClean="0"/>
              <a:t>הגמ</a:t>
            </a:r>
            <a:r>
              <a:rPr lang="he-IL" dirty="0" smtClean="0"/>
              <a:t>' מסבירה </a:t>
            </a:r>
            <a:r>
              <a:rPr lang="he-IL" dirty="0" smtClean="0"/>
              <a:t>שבאמת לא </a:t>
            </a:r>
            <a:r>
              <a:rPr lang="he-IL" dirty="0" smtClean="0"/>
              <a:t>ניתן לבטל את החמץ ביום טוב אחרי זמן האיסור, אלא כאן מדובר על עיסה מגולגלת שהיא עדיין אינה חמץ ולכן ניתן לבטל אותה קודם שתחמיץ. הדיוק הלשוני התומך בכך הוא המילים "היה יושב בבית המדרש" שמהם מובן שמדובר שהוא אינו יכול לקום, ולכן הוא מבטל את העיסה בלבו.</a:t>
            </a:r>
            <a:endParaRPr lang="he-IL" dirty="0"/>
          </a:p>
        </p:txBody>
      </p:sp>
    </p:spTree>
  </p:cSld>
  <p:clrMapOvr>
    <a:masterClrMapping/>
  </p:clrMapOvr>
  <p:transition>
    <p:cover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a:t>
            </a:r>
            <a:r>
              <a:rPr lang="en-US" dirty="0" smtClean="0"/>
              <a:t/>
            </a:r>
            <a:br>
              <a:rPr lang="en-US" dirty="0" smtClean="0"/>
            </a:br>
            <a:r>
              <a:rPr lang="he-IL" dirty="0" smtClean="0"/>
              <a:t>המקור:</a:t>
            </a:r>
            <a:r>
              <a:rPr lang="en-US" dirty="0" smtClean="0"/>
              <a:t> </a:t>
            </a:r>
            <a:r>
              <a:rPr lang="he-IL" dirty="0" err="1" smtClean="0"/>
              <a:t>תוס</a:t>
            </a:r>
            <a:r>
              <a:rPr lang="he-IL" dirty="0" smtClean="0"/>
              <a:t>' בדף ב. חוברת </a:t>
            </a:r>
            <a:r>
              <a:rPr lang="he-IL" dirty="0" err="1" smtClean="0"/>
              <a:t>הר"ן</a:t>
            </a:r>
            <a:r>
              <a:rPr lang="he-IL" dirty="0" smtClean="0"/>
              <a:t> הראשונים</a:t>
            </a:r>
            <a:br>
              <a:rPr lang="he-IL" dirty="0" smtClean="0"/>
            </a:br>
            <a:endParaRPr lang="he-IL" dirty="0"/>
          </a:p>
        </p:txBody>
      </p:sp>
      <p:sp>
        <p:nvSpPr>
          <p:cNvPr id="3" name="מציין מיקום תוכן 2"/>
          <p:cNvSpPr>
            <a:spLocks noGrp="1"/>
          </p:cNvSpPr>
          <p:nvPr>
            <p:ph idx="1"/>
          </p:nvPr>
        </p:nvSpPr>
        <p:spPr/>
        <p:txBody>
          <a:bodyPr/>
          <a:lstStyle/>
          <a:p>
            <a:r>
              <a:rPr lang="he-IL" dirty="0"/>
              <a:t>1. הסיבה שכיום לא מסתפקים בביטול חמץ ומצריכים גם בדיקת חמץ מובאת בדברי הראשונים. </a:t>
            </a:r>
            <a:endParaRPr lang="en-US" dirty="0"/>
          </a:p>
          <a:p>
            <a:r>
              <a:rPr lang="he-IL" dirty="0"/>
              <a:t>א. כדי שלא יבוא לאכלו. – </a:t>
            </a:r>
            <a:r>
              <a:rPr lang="he-IL" dirty="0" err="1"/>
              <a:t>תוס</a:t>
            </a:r>
            <a:r>
              <a:rPr lang="he-IL" dirty="0"/>
              <a:t>'. </a:t>
            </a:r>
            <a:endParaRPr lang="en-US" dirty="0"/>
          </a:p>
          <a:p>
            <a:r>
              <a:rPr lang="he-IL" dirty="0"/>
              <a:t>ב. </a:t>
            </a:r>
            <a:r>
              <a:rPr lang="he-IL" dirty="0" err="1"/>
              <a:t>הר"ן</a:t>
            </a:r>
            <a:r>
              <a:rPr lang="he-IL" dirty="0"/>
              <a:t> </a:t>
            </a:r>
            <a:r>
              <a:rPr lang="he-IL" dirty="0" smtClean="0"/>
              <a:t>(אומר גם את הטעם שלא יבואו לאכלו אבל גם) מוסיף </a:t>
            </a:r>
            <a:r>
              <a:rPr lang="he-IL" dirty="0"/>
              <a:t>סיבה נוספת מדוע צריך לבדוק והיא שאין </a:t>
            </a:r>
            <a:r>
              <a:rPr lang="he-IL" dirty="0" err="1"/>
              <a:t>דיעותיהן</a:t>
            </a:r>
            <a:r>
              <a:rPr lang="he-IL" dirty="0"/>
              <a:t> של בני האדם שוות, ולכן כיוון שהביטול תלוי במחשבתן של בני האדם, יש סיכוי שהוא לא באמת יתכוון לבטל.</a:t>
            </a:r>
            <a:endParaRPr lang="en-US" dirty="0"/>
          </a:p>
          <a:p>
            <a:endParaRPr lang="he-IL" dirty="0"/>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r>
              <a:rPr lang="he-IL" dirty="0" smtClean="0"/>
              <a:t>בעצם זה סוף המבחן. אם הבנת את התשובות כולן – לפחות במבחן הבא תוכל להוציא 100 עגול. </a:t>
            </a:r>
          </a:p>
          <a:p>
            <a:r>
              <a:rPr lang="he-IL" dirty="0" smtClean="0"/>
              <a:t>אם לא הבנת </a:t>
            </a:r>
            <a:r>
              <a:rPr lang="he-IL" dirty="0" err="1" smtClean="0"/>
              <a:t>הכל</a:t>
            </a:r>
            <a:r>
              <a:rPr lang="he-IL" dirty="0" smtClean="0"/>
              <a:t> – יש לך עבודה – לעבור שוב על המבחן אחרי שתקבל אותו, להבין איפה צדקת, וגם איפה טעית, ותכלס להבין היטב את התשובות (הם יהיו גם במשוב).</a:t>
            </a:r>
          </a:p>
          <a:p>
            <a:endParaRPr lang="he-IL" dirty="0" smtClean="0"/>
          </a:p>
          <a:p>
            <a:pPr algn="ctr"/>
            <a:r>
              <a:rPr lang="he-IL" dirty="0" smtClean="0"/>
              <a:t>סוף </a:t>
            </a:r>
          </a:p>
          <a:p>
            <a:endParaRPr lang="he-IL" dirty="0" smtClean="0"/>
          </a:p>
          <a:p>
            <a:pPr>
              <a:buNone/>
            </a:pPr>
            <a:endParaRPr lang="he-IL"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endParaRPr lang="he-I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המשך שאלה 1</a:t>
            </a:r>
            <a:endParaRPr lang="he-IL" dirty="0"/>
          </a:p>
        </p:txBody>
      </p:sp>
      <p:sp>
        <p:nvSpPr>
          <p:cNvPr id="3" name="מציין מיקום תוכן 2"/>
          <p:cNvSpPr>
            <a:spLocks noGrp="1"/>
          </p:cNvSpPr>
          <p:nvPr>
            <p:ph idx="1"/>
          </p:nvPr>
        </p:nvSpPr>
        <p:spPr/>
        <p:txBody>
          <a:bodyPr/>
          <a:lstStyle/>
          <a:p>
            <a:pPr lvl="0"/>
            <a:r>
              <a:rPr lang="he-IL" dirty="0" smtClean="0"/>
              <a:t>ב. מדוע חמץ חמור יותר מאיסורי הנאה אחרים (</a:t>
            </a:r>
            <a:r>
              <a:rPr lang="he-IL" dirty="0" err="1" smtClean="0"/>
              <a:t>תוס</a:t>
            </a:r>
            <a:r>
              <a:rPr lang="he-IL" dirty="0" smtClean="0"/>
              <a:t>' שני הסברים)? </a:t>
            </a:r>
            <a:endParaRPr lang="en-US" dirty="0" smtClean="0"/>
          </a:p>
          <a:p>
            <a:endParaRPr lang="he-IL" dirty="0"/>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הפעם השאלה היא רק מדברי </a:t>
            </a:r>
            <a:r>
              <a:rPr lang="he-IL" dirty="0" err="1" smtClean="0"/>
              <a:t>התוס</a:t>
            </a:r>
            <a:r>
              <a:rPr lang="he-IL" dirty="0" smtClean="0"/>
              <a:t>'</a:t>
            </a:r>
            <a:endParaRPr lang="he-IL" dirty="0"/>
          </a:p>
        </p:txBody>
      </p:sp>
      <p:sp>
        <p:nvSpPr>
          <p:cNvPr id="3" name="מציין מיקום תוכן 2"/>
          <p:cNvSpPr>
            <a:spLocks noGrp="1"/>
          </p:cNvSpPr>
          <p:nvPr>
            <p:ph idx="1"/>
          </p:nvPr>
        </p:nvSpPr>
        <p:spPr/>
        <p:txBody>
          <a:bodyPr>
            <a:normAutofit/>
          </a:bodyPr>
          <a:lstStyle/>
          <a:p>
            <a:pPr>
              <a:buNone/>
            </a:pPr>
            <a:r>
              <a:rPr lang="he-IL" dirty="0"/>
              <a:t>ב. </a:t>
            </a:r>
            <a:r>
              <a:rPr lang="he-IL" dirty="0" err="1" smtClean="0"/>
              <a:t>תוס</a:t>
            </a:r>
            <a:r>
              <a:rPr lang="he-IL" dirty="0" smtClean="0"/>
              <a:t>' </a:t>
            </a:r>
            <a:r>
              <a:rPr lang="he-IL" dirty="0"/>
              <a:t>כותב שהסיבה שהחמירו לבדוק דווקא בחמץ ולא באיסורים אחרים היא:</a:t>
            </a:r>
            <a:endParaRPr lang="en-US" dirty="0"/>
          </a:p>
          <a:p>
            <a:pPr>
              <a:buNone/>
            </a:pPr>
            <a:r>
              <a:rPr lang="he-IL" dirty="0" smtClean="0"/>
              <a:t>1. </a:t>
            </a:r>
            <a:r>
              <a:rPr lang="he-IL" dirty="0"/>
              <a:t>שכן, בכל השנה לא </a:t>
            </a:r>
            <a:r>
              <a:rPr lang="he-IL" dirty="0" err="1"/>
              <a:t>בודלים</a:t>
            </a:r>
            <a:r>
              <a:rPr lang="he-IL" dirty="0"/>
              <a:t> מהחמץ ורק בפסח, לכן החמירו חכמים יותר בחמץ כדי שלא יבוא לאכול את החמץ. </a:t>
            </a:r>
            <a:endParaRPr lang="en-US" dirty="0"/>
          </a:p>
          <a:p>
            <a:pPr>
              <a:buNone/>
            </a:pPr>
            <a:r>
              <a:rPr lang="he-IL" dirty="0" smtClean="0"/>
              <a:t>2. </a:t>
            </a:r>
            <a:r>
              <a:rPr lang="he-IL" dirty="0"/>
              <a:t>חמץ הוא חמור יותר מאיסורים אחרים, והראיה לכך שרק על חמץ יש איסור של "בל ייראה ובל יימצא" ולכן למדו חכמים שיש צורך לבדוק אחריו, כדי שלא יבוא לאכלו.</a:t>
            </a:r>
            <a:endParaRPr lang="en-US" dirty="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שאלה 2 – דף ד ע"א – רש"י </a:t>
            </a:r>
            <a:r>
              <a:rPr lang="he-IL" dirty="0" err="1" smtClean="0"/>
              <a:t>ותוס</a:t>
            </a:r>
            <a:r>
              <a:rPr lang="he-IL" dirty="0" smtClean="0"/>
              <a:t>' ד"ה על המשכיר</a:t>
            </a:r>
            <a:endParaRPr lang="he-IL" dirty="0"/>
          </a:p>
        </p:txBody>
      </p:sp>
      <p:sp>
        <p:nvSpPr>
          <p:cNvPr id="3" name="מציין מיקום תוכן 2"/>
          <p:cNvSpPr>
            <a:spLocks noGrp="1"/>
          </p:cNvSpPr>
          <p:nvPr>
            <p:ph idx="1"/>
          </p:nvPr>
        </p:nvSpPr>
        <p:spPr/>
        <p:txBody>
          <a:bodyPr/>
          <a:lstStyle/>
          <a:p>
            <a:pPr lvl="0"/>
            <a:r>
              <a:rPr lang="he-IL" dirty="0" smtClean="0"/>
              <a:t>"המשכיר בית לחברו בארבעה עשר" – </a:t>
            </a:r>
            <a:endParaRPr lang="en-US" dirty="0" smtClean="0"/>
          </a:p>
          <a:p>
            <a:r>
              <a:rPr lang="he-IL" dirty="0" smtClean="0"/>
              <a:t>א. מה ההיגיון לחייב את השוכר לבדוק, ומה ההיגיון לחייב את המשכיר (רש"י </a:t>
            </a:r>
            <a:r>
              <a:rPr lang="he-IL" dirty="0" err="1" smtClean="0"/>
              <a:t>ותוס</a:t>
            </a:r>
            <a:r>
              <a:rPr lang="he-IL" dirty="0" smtClean="0"/>
              <a:t>')?</a:t>
            </a:r>
            <a:endParaRPr lang="en-US" dirty="0" smtClean="0"/>
          </a:p>
          <a:p>
            <a:r>
              <a:rPr lang="he-IL" dirty="0" smtClean="0"/>
              <a:t>ב. מדוע מסירת המפתח היא הקובעת מי החייב בבדיקה? (רש"י </a:t>
            </a:r>
            <a:r>
              <a:rPr lang="he-IL" dirty="0" err="1" smtClean="0"/>
              <a:t>ותוס</a:t>
            </a:r>
            <a:r>
              <a:rPr lang="he-IL" dirty="0" smtClean="0"/>
              <a:t>')</a:t>
            </a:r>
            <a:endParaRPr lang="en-US" dirty="0" smtClean="0"/>
          </a:p>
          <a:p>
            <a:endParaRPr lang="he-IL"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2 </a:t>
            </a:r>
            <a:r>
              <a:rPr lang="he-IL" dirty="0" smtClean="0"/>
              <a:t>– דף ד ע"א – רש"י </a:t>
            </a:r>
            <a:r>
              <a:rPr lang="he-IL" dirty="0" err="1" smtClean="0"/>
              <a:t>ותוס</a:t>
            </a:r>
            <a:r>
              <a:rPr lang="he-IL" dirty="0" smtClean="0"/>
              <a:t>' ד"ה על המשכיר</a:t>
            </a:r>
            <a:endParaRPr lang="he-IL" dirty="0"/>
          </a:p>
        </p:txBody>
      </p:sp>
      <p:sp>
        <p:nvSpPr>
          <p:cNvPr id="3" name="מציין מיקום תוכן 2"/>
          <p:cNvSpPr>
            <a:spLocks noGrp="1"/>
          </p:cNvSpPr>
          <p:nvPr>
            <p:ph idx="1"/>
          </p:nvPr>
        </p:nvSpPr>
        <p:spPr/>
        <p:txBody>
          <a:bodyPr/>
          <a:lstStyle/>
          <a:p>
            <a:r>
              <a:rPr lang="he-IL" dirty="0" smtClean="0"/>
              <a:t>א. ההיגיון לחייב את השוכר מפני שהחמץ נמצא ברשותו כעת אחרי שהוא שכר את הבית. ההיגיון לחייב את המשכיר הוא משום ש"החמץ שלו". ניתן להבין זאת בשתי דרכים. </a:t>
            </a:r>
            <a:endParaRPr lang="he-IL" dirty="0" smtClean="0"/>
          </a:p>
          <a:p>
            <a:r>
              <a:rPr lang="he-IL" dirty="0" smtClean="0"/>
              <a:t>לפי </a:t>
            </a:r>
            <a:r>
              <a:rPr lang="he-IL" dirty="0" smtClean="0"/>
              <a:t>רש"י הכוונה שהחמץ שייך לו. </a:t>
            </a:r>
            <a:endParaRPr lang="he-IL" dirty="0" smtClean="0"/>
          </a:p>
          <a:p>
            <a:r>
              <a:rPr lang="he-IL" dirty="0" err="1" smtClean="0"/>
              <a:t>תוס</a:t>
            </a:r>
            <a:r>
              <a:rPr lang="he-IL" dirty="0" smtClean="0"/>
              <a:t>' מסביר שהכוונה היא שהמצווה לבדוק חמץ היא של המשכיר, כלומר מכיוון שהחמץ היה שייך למשכיר בשעה שבה חלה החובה לבדוק אחרי החמץ, ממילא חלה על המשכיר החובה לבדוק.</a:t>
            </a:r>
            <a:endParaRPr lang="he-IL"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תשובה 2 – דף ד ע"א – רש"י </a:t>
            </a:r>
            <a:r>
              <a:rPr lang="he-IL" dirty="0" err="1" smtClean="0"/>
              <a:t>ותוס</a:t>
            </a:r>
            <a:r>
              <a:rPr lang="he-IL" dirty="0" smtClean="0"/>
              <a:t>' ד"ה על המשכיר</a:t>
            </a:r>
            <a:endParaRPr lang="he-IL" dirty="0"/>
          </a:p>
        </p:txBody>
      </p:sp>
      <p:sp>
        <p:nvSpPr>
          <p:cNvPr id="3" name="מציין מיקום תוכן 2"/>
          <p:cNvSpPr>
            <a:spLocks noGrp="1"/>
          </p:cNvSpPr>
          <p:nvPr>
            <p:ph idx="1"/>
          </p:nvPr>
        </p:nvSpPr>
        <p:spPr/>
        <p:txBody>
          <a:bodyPr/>
          <a:lstStyle/>
          <a:p>
            <a:r>
              <a:rPr lang="he-IL" dirty="0" smtClean="0"/>
              <a:t>ב. רש"י מסביר שמסירת המפתח היא הקובעת בשאלה מי חייב לבדוק משום שלדעתו מסירת המפתח היא "</a:t>
            </a:r>
            <a:r>
              <a:rPr lang="he-IL" dirty="0" err="1" smtClean="0"/>
              <a:t>קנין</a:t>
            </a:r>
            <a:r>
              <a:rPr lang="he-IL" dirty="0" smtClean="0"/>
              <a:t> השכירות". </a:t>
            </a:r>
            <a:endParaRPr lang="he-IL" dirty="0" smtClean="0"/>
          </a:p>
          <a:p>
            <a:endParaRPr lang="he-IL" dirty="0" smtClean="0"/>
          </a:p>
          <a:p>
            <a:r>
              <a:rPr lang="he-IL" dirty="0" smtClean="0"/>
              <a:t>לעומת </a:t>
            </a:r>
            <a:r>
              <a:rPr lang="he-IL" dirty="0" smtClean="0"/>
              <a:t>זאת, </a:t>
            </a:r>
            <a:r>
              <a:rPr lang="he-IL" dirty="0" err="1" smtClean="0"/>
              <a:t>תוס</a:t>
            </a:r>
            <a:r>
              <a:rPr lang="he-IL" dirty="0" smtClean="0"/>
              <a:t>' מוכיח ששכירות אינה נקנית במסירת מפתח, ולכן הוא מסביר שהסיבה שמסירת מפתח היא הקובעת היא משום שמי שיש בידו מפתח – יש לו את האפשרות לבדוק  ולכן עליו חלה חובת הבדיקה. </a:t>
            </a:r>
            <a:endParaRPr lang="en-US" dirty="0" smtClean="0"/>
          </a:p>
          <a:p>
            <a:endParaRPr lang="he-IL"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שאלה 3 דף ד ע"ב – ה ע"א: מדוע שורפים חמץ לפני תחילת החג</a:t>
            </a:r>
            <a:endParaRPr lang="he-IL" dirty="0"/>
          </a:p>
        </p:txBody>
      </p:sp>
      <p:sp>
        <p:nvSpPr>
          <p:cNvPr id="3" name="מציין מיקום תוכן 2"/>
          <p:cNvSpPr>
            <a:spLocks noGrp="1"/>
          </p:cNvSpPr>
          <p:nvPr>
            <p:ph idx="1"/>
          </p:nvPr>
        </p:nvSpPr>
        <p:spPr/>
        <p:txBody>
          <a:bodyPr/>
          <a:lstStyle/>
          <a:p>
            <a:pPr lvl="0"/>
            <a:r>
              <a:rPr lang="he-IL" dirty="0" smtClean="0"/>
              <a:t>"</a:t>
            </a:r>
            <a:r>
              <a:rPr lang="he-IL" dirty="0" err="1" smtClean="0"/>
              <a:t>דכולי</a:t>
            </a:r>
            <a:r>
              <a:rPr lang="he-IL" dirty="0" smtClean="0"/>
              <a:t> עלמא </a:t>
            </a:r>
            <a:r>
              <a:rPr lang="he-IL" dirty="0" err="1" smtClean="0"/>
              <a:t>מיהא</a:t>
            </a:r>
            <a:r>
              <a:rPr lang="he-IL" dirty="0" smtClean="0"/>
              <a:t> חמץ משש שעות ולמעלה אסיר, </a:t>
            </a:r>
            <a:r>
              <a:rPr lang="he-IL" dirty="0" err="1" smtClean="0"/>
              <a:t>מנלן</a:t>
            </a:r>
            <a:r>
              <a:rPr lang="he-IL" dirty="0" smtClean="0"/>
              <a:t>" – ציין בקיצור שלוש </a:t>
            </a:r>
            <a:r>
              <a:rPr lang="he-IL" dirty="0" smtClean="0"/>
              <a:t>מהתשובות </a:t>
            </a:r>
            <a:r>
              <a:rPr lang="he-IL" dirty="0" smtClean="0"/>
              <a:t>המובאות בגמרא.</a:t>
            </a:r>
            <a:endParaRPr lang="en-US" dirty="0" smtClean="0"/>
          </a:p>
          <a:p>
            <a:endParaRPr lang="he-IL"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זרימה">
  <a:themeElements>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זרימה">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זרימה">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2055</TotalTime>
  <Words>2100</Words>
  <Application>Microsoft Office PowerPoint</Application>
  <PresentationFormat>‫הצגה על המסך (4:3)</PresentationFormat>
  <Paragraphs>106</Paragraphs>
  <Slides>31</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31</vt:i4>
      </vt:variant>
    </vt:vector>
  </HeadingPairs>
  <TitlesOfParts>
    <vt:vector size="32" baseType="lpstr">
      <vt:lpstr>זרימה</vt:lpstr>
      <vt:lpstr>מבחן בגמרא - תשובון</vt:lpstr>
      <vt:lpstr>המקור: תוס' בדף ב. חוברת דברי הר"ן הראשונים</vt:lpstr>
      <vt:lpstr>תשובה:  המקור: תוס' בדף ב. חוברת הר"ן הראשונים </vt:lpstr>
      <vt:lpstr>המשך שאלה 1</vt:lpstr>
      <vt:lpstr>הפעם השאלה היא רק מדברי התוס'</vt:lpstr>
      <vt:lpstr>שאלה 2 – דף ד ע"א – רש"י ותוס' ד"ה על המשכיר</vt:lpstr>
      <vt:lpstr>תשובה 2 – דף ד ע"א – רש"י ותוס' ד"ה על המשכיר</vt:lpstr>
      <vt:lpstr>תשובה 2 – דף ד ע"א – רש"י ותוס' ד"ה על המשכיר</vt:lpstr>
      <vt:lpstr>שאלה 3 דף ד ע"ב – ה ע"א: מדוע שורפים חמץ לפני תחילת החג</vt:lpstr>
      <vt:lpstr>שקופית 10</vt:lpstr>
      <vt:lpstr>שאלה 4 ה ע"א – ה ע"ב</vt:lpstr>
      <vt:lpstr>תשובה 4 – ה ע"א – ע"ב</vt:lpstr>
      <vt:lpstr>תשובה 4 חלק ב</vt:lpstr>
      <vt:lpstr>שאלה 5 - חוברת</vt:lpstr>
      <vt:lpstr>תשובה לשאלה 5א – תימוכין לביטול ~ הפקר</vt:lpstr>
      <vt:lpstr>תשובה 5ב – העיקר בדעתו של המבטל</vt:lpstr>
      <vt:lpstr>שאלה 5 דף ה ע"ב</vt:lpstr>
      <vt:lpstr>תשובה 6א – ה ע"ב מהי שאלת הגמ'</vt:lpstr>
      <vt:lpstr>תשובה 6ב – ה ע"ב אביי ורבא על נכרי</vt:lpstr>
      <vt:lpstr>תשובה 6ג מדוע מותר לראות חמץ של נכרי לפי רבא</vt:lpstr>
      <vt:lpstr>שאלה 7 – ו ע"א</vt:lpstr>
      <vt:lpstr>תשובה 7א חמץ שונה מעבודה זרה</vt:lpstr>
      <vt:lpstr>תשובה 7ב המוצא חמץ...</vt:lpstr>
      <vt:lpstr>שאלה 8 ו ע"ב</vt:lpstr>
      <vt:lpstr>תשובה 8א – ו ע"ב</vt:lpstr>
      <vt:lpstr>שקופית 26</vt:lpstr>
      <vt:lpstr>9 - ביטול חמץ אחרי זמן האיסור, ו ע"ב</vt:lpstr>
      <vt:lpstr>ו ע"ב חמץ אחרי זמן האיסור</vt:lpstr>
      <vt:lpstr>9ב הסבר לשון הברייתא "ביום טוב"</vt:lpstr>
      <vt:lpstr>שקופית 30</vt:lpstr>
      <vt:lpstr>שקופית 31</vt:lpstr>
    </vt:vector>
  </TitlesOfParts>
  <Company>ae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מבחן בגמרא - תשובון</dc:title>
  <dc:creator>David Ben Zazon</dc:creator>
  <cp:lastModifiedBy>David Ben Zazon</cp:lastModifiedBy>
  <cp:revision>14</cp:revision>
  <dcterms:created xsi:type="dcterms:W3CDTF">2013-11-15T10:21:18Z</dcterms:created>
  <dcterms:modified xsi:type="dcterms:W3CDTF">2013-11-16T20:36:57Z</dcterms:modified>
</cp:coreProperties>
</file>